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Sora Medium"/>
      <p:regular r:id="rId19"/>
    </p:embeddedFont>
    <p:embeddedFont>
      <p:font typeface="Sora Medium"/>
      <p:regular r:id="rId20"/>
    </p:embeddedFont>
    <p:embeddedFont>
      <p:font typeface="Noto Sans TC"/>
      <p:regular r:id="rId21"/>
    </p:embeddedFont>
    <p:embeddedFont>
      <p:font typeface="Noto Sans TC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3624062.3625134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81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Dynamic Graph Network Optimization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201823" y="4155877"/>
            <a:ext cx="4740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(Implementing SOSP And MOSP)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8503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Usman Nadeem I212985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684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Muhammad Nehal i212998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1264" y="551140"/>
            <a:ext cx="4223266" cy="527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Expected Results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4560570" y="1332309"/>
            <a:ext cx="22860" cy="4040862"/>
          </a:xfrm>
          <a:prstGeom prst="roundRect">
            <a:avLst>
              <a:gd name="adj" fmla="val 110848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3898106" y="1700927"/>
            <a:ext cx="506730" cy="22860"/>
          </a:xfrm>
          <a:prstGeom prst="roundRect">
            <a:avLst>
              <a:gd name="adj" fmla="val 110848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4381976" y="1522333"/>
            <a:ext cx="380048" cy="38004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318" y="1554004"/>
            <a:ext cx="253365" cy="31670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38143" y="1501140"/>
            <a:ext cx="2389227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Strong Thread Scaling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591264" y="1866424"/>
            <a:ext cx="3136106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OpenMP scales well from 1 to 64 threads. Speed increases for different Δ𝐸 sizes.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4739164" y="2545437"/>
            <a:ext cx="506730" cy="22860"/>
          </a:xfrm>
          <a:prstGeom prst="roundRect">
            <a:avLst>
              <a:gd name="adj" fmla="val 110848"/>
            </a:avLst>
          </a:prstGeom>
          <a:solidFill>
            <a:srgbClr val="3F3F44"/>
          </a:solidFill>
          <a:ln/>
        </p:spPr>
      </p:sp>
      <p:sp>
        <p:nvSpPr>
          <p:cNvPr id="11" name="Shape 7"/>
          <p:cNvSpPr/>
          <p:nvPr/>
        </p:nvSpPr>
        <p:spPr>
          <a:xfrm>
            <a:off x="4381976" y="2366843"/>
            <a:ext cx="380048" cy="38004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318" y="2398514"/>
            <a:ext cx="253365" cy="31670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16629" y="2345650"/>
            <a:ext cx="2845237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Decreased Execution Time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5416629" y="2710934"/>
            <a:ext cx="3136106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Sparse graphs improve with increased threads. Shows consistent improvements.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3898106" y="3386733"/>
            <a:ext cx="506730" cy="22860"/>
          </a:xfrm>
          <a:prstGeom prst="roundRect">
            <a:avLst>
              <a:gd name="adj" fmla="val 110848"/>
            </a:avLst>
          </a:prstGeom>
          <a:solidFill>
            <a:srgbClr val="3F3F44"/>
          </a:solidFill>
          <a:ln/>
        </p:spPr>
      </p:sp>
      <p:sp>
        <p:nvSpPr>
          <p:cNvPr id="16" name="Shape 11"/>
          <p:cNvSpPr/>
          <p:nvPr/>
        </p:nvSpPr>
        <p:spPr>
          <a:xfrm>
            <a:off x="4381976" y="3208139"/>
            <a:ext cx="380048" cy="38004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318" y="3239810"/>
            <a:ext cx="253365" cy="31670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566148" y="3186946"/>
            <a:ext cx="2161223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Road-USA Speedup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591264" y="3552230"/>
            <a:ext cx="3136106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 to 15× speedup due to size and sparsity. This network is the most performant.</a:t>
            </a:r>
            <a:endParaRPr lang="en-US" sz="1300" dirty="0"/>
          </a:p>
        </p:txBody>
      </p:sp>
      <p:sp>
        <p:nvSpPr>
          <p:cNvPr id="20" name="Shape 14"/>
          <p:cNvSpPr/>
          <p:nvPr/>
        </p:nvSpPr>
        <p:spPr>
          <a:xfrm>
            <a:off x="4739164" y="4228028"/>
            <a:ext cx="506730" cy="22860"/>
          </a:xfrm>
          <a:prstGeom prst="roundRect">
            <a:avLst>
              <a:gd name="adj" fmla="val 110848"/>
            </a:avLst>
          </a:prstGeom>
          <a:solidFill>
            <a:srgbClr val="3F3F44"/>
          </a:solidFill>
          <a:ln/>
        </p:spPr>
      </p:sp>
      <p:sp>
        <p:nvSpPr>
          <p:cNvPr id="21" name="Shape 15"/>
          <p:cNvSpPr/>
          <p:nvPr/>
        </p:nvSpPr>
        <p:spPr>
          <a:xfrm>
            <a:off x="4381976" y="4049435"/>
            <a:ext cx="380048" cy="38004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318" y="4081105"/>
            <a:ext cx="253365" cy="31670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416629" y="4028242"/>
            <a:ext cx="2736890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SOSP Update Dominance</a:t>
            </a:r>
            <a:endParaRPr lang="en-US" sz="1650" dirty="0"/>
          </a:p>
        </p:txBody>
      </p:sp>
      <p:sp>
        <p:nvSpPr>
          <p:cNvPr id="24" name="Text 17"/>
          <p:cNvSpPr/>
          <p:nvPr/>
        </p:nvSpPr>
        <p:spPr>
          <a:xfrm>
            <a:off x="5416629" y="4393525"/>
            <a:ext cx="3136106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SOSP_update accounts for 90% of runtime. Key contributor to parallel performance.</a:t>
            </a:r>
            <a:endParaRPr lang="en-US" sz="1300" dirty="0"/>
          </a:p>
        </p:txBody>
      </p:sp>
      <p:sp>
        <p:nvSpPr>
          <p:cNvPr id="25" name="Shape 18"/>
          <p:cNvSpPr/>
          <p:nvPr/>
        </p:nvSpPr>
        <p:spPr>
          <a:xfrm>
            <a:off x="591264" y="5563195"/>
            <a:ext cx="7961471" cy="973217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26" name="Text 19"/>
          <p:cNvSpPr/>
          <p:nvPr/>
        </p:nvSpPr>
        <p:spPr>
          <a:xfrm>
            <a:off x="760095" y="5732026"/>
            <a:ext cx="2111573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Speedup</a:t>
            </a:r>
            <a:endParaRPr lang="en-US" sz="1650" dirty="0"/>
          </a:p>
        </p:txBody>
      </p:sp>
      <p:sp>
        <p:nvSpPr>
          <p:cNvPr id="27" name="Text 20"/>
          <p:cNvSpPr/>
          <p:nvPr/>
        </p:nvSpPr>
        <p:spPr>
          <a:xfrm>
            <a:off x="760095" y="6097310"/>
            <a:ext cx="762381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target a 5–8x speedup on an 8-node cluster using parallel computing.</a:t>
            </a:r>
            <a:endParaRPr lang="en-US" sz="1300" dirty="0"/>
          </a:p>
        </p:txBody>
      </p:sp>
      <p:sp>
        <p:nvSpPr>
          <p:cNvPr id="28" name="Shape 21"/>
          <p:cNvSpPr/>
          <p:nvPr/>
        </p:nvSpPr>
        <p:spPr>
          <a:xfrm>
            <a:off x="591264" y="6705243"/>
            <a:ext cx="7961471" cy="973217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29" name="Text 22"/>
          <p:cNvSpPr/>
          <p:nvPr/>
        </p:nvSpPr>
        <p:spPr>
          <a:xfrm>
            <a:off x="760095" y="6874073"/>
            <a:ext cx="2111573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Scalability</a:t>
            </a:r>
            <a:endParaRPr lang="en-US" sz="1650" dirty="0"/>
          </a:p>
        </p:txBody>
      </p:sp>
      <p:sp>
        <p:nvSpPr>
          <p:cNvPr id="30" name="Text 23"/>
          <p:cNvSpPr/>
          <p:nvPr/>
        </p:nvSpPr>
        <p:spPr>
          <a:xfrm>
            <a:off x="760095" y="7239357"/>
            <a:ext cx="762381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Aim for weak scaling efficiency &gt;70%. Double nodes, double problem size.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705445"/>
            <a:ext cx="5376863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713" y="1807607"/>
            <a:ext cx="3039308" cy="18783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2713" y="3954780"/>
            <a:ext cx="3039308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Parallel SOSP Algorithm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52713" y="4755713"/>
            <a:ext cx="3039308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Enhanced the algorithm by grouping nodes to reduce iterations.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562" y="1807607"/>
            <a:ext cx="3039308" cy="18783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14562" y="3954780"/>
            <a:ext cx="3039308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MOSP Update Approach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4114562" y="4755713"/>
            <a:ext cx="3039308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Developed a heuristic-based approach for large dynamic graphs.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411" y="1807607"/>
            <a:ext cx="3039308" cy="187833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76411" y="3954780"/>
            <a:ext cx="2791539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Scalability Achieved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476411" y="4419719"/>
            <a:ext cx="3039308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Significant scalability using shared-memory parallelism.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259" y="1807607"/>
            <a:ext cx="3039428" cy="187844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8259" y="3954899"/>
            <a:ext cx="3039428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Future-Ready Implementation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10838259" y="4755833"/>
            <a:ext cx="3039428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Proposed MPI + OpenMP/OpenCL + METIS for hybrid parallelism.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752713" y="6110288"/>
            <a:ext cx="3226118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Ending Note</a:t>
            </a:r>
            <a:endParaRPr lang="en-US" sz="2500" dirty="0"/>
          </a:p>
        </p:txBody>
      </p:sp>
      <p:sp>
        <p:nvSpPr>
          <p:cNvPr id="16" name="Text 10"/>
          <p:cNvSpPr/>
          <p:nvPr/>
        </p:nvSpPr>
        <p:spPr>
          <a:xfrm>
            <a:off x="752713" y="6836093"/>
            <a:ext cx="13124974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Thank you for your attention. This work demonstrates efficient parallelization for multi-objective shortest path updates in dynamic networks. Future improvements with MPI, OpenMP/OpenCL, and METIS will further enhance scalability and performance.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614958"/>
            <a:ext cx="5587841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Appendix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2241" y="1648539"/>
            <a:ext cx="75795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Dataset Sources: DIMACS, SNAP, OSMnx (listed in report).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82241" y="2257425"/>
            <a:ext cx="75795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METIS Parameters: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82241" y="2866311"/>
            <a:ext cx="7579519" cy="692587"/>
          </a:xfrm>
          <a:prstGeom prst="roundRect">
            <a:avLst>
              <a:gd name="adj" fmla="val 4841"/>
            </a:avLst>
          </a:prstGeom>
          <a:solidFill>
            <a:srgbClr val="00184D"/>
          </a:solidFill>
          <a:ln/>
        </p:spPr>
      </p:sp>
      <p:sp>
        <p:nvSpPr>
          <p:cNvPr id="7" name="Shape 4"/>
          <p:cNvSpPr/>
          <p:nvPr/>
        </p:nvSpPr>
        <p:spPr>
          <a:xfrm>
            <a:off x="771168" y="2866311"/>
            <a:ext cx="7601664" cy="692587"/>
          </a:xfrm>
          <a:prstGeom prst="roundRect">
            <a:avLst>
              <a:gd name="adj" fmla="val 4841"/>
            </a:avLst>
          </a:prstGeom>
          <a:solidFill>
            <a:srgbClr val="00184D"/>
          </a:solidFill>
          <a:ln/>
        </p:spPr>
      </p:sp>
      <p:sp>
        <p:nvSpPr>
          <p:cNvPr id="8" name="Text 5"/>
          <p:cNvSpPr/>
          <p:nvPr/>
        </p:nvSpPr>
        <p:spPr>
          <a:xfrm>
            <a:off x="994648" y="3033832"/>
            <a:ext cx="7154704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gpmetis -ptype=rb -objtype=cut input_graph.graph 8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2241" y="3810238"/>
            <a:ext cx="75795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MPI Commands: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2241" y="4419124"/>
            <a:ext cx="7579519" cy="692587"/>
          </a:xfrm>
          <a:prstGeom prst="roundRect">
            <a:avLst>
              <a:gd name="adj" fmla="val 4841"/>
            </a:avLst>
          </a:prstGeom>
          <a:solidFill>
            <a:srgbClr val="00184D"/>
          </a:solidFill>
          <a:ln/>
        </p:spPr>
      </p:sp>
      <p:sp>
        <p:nvSpPr>
          <p:cNvPr id="11" name="Shape 8"/>
          <p:cNvSpPr/>
          <p:nvPr/>
        </p:nvSpPr>
        <p:spPr>
          <a:xfrm>
            <a:off x="771168" y="4419124"/>
            <a:ext cx="7601664" cy="692587"/>
          </a:xfrm>
          <a:prstGeom prst="roundRect">
            <a:avLst>
              <a:gd name="adj" fmla="val 4841"/>
            </a:avLst>
          </a:prstGeom>
          <a:solidFill>
            <a:srgbClr val="00184D"/>
          </a:solidFill>
          <a:ln/>
        </p:spPr>
      </p:sp>
      <p:sp>
        <p:nvSpPr>
          <p:cNvPr id="12" name="Text 9"/>
          <p:cNvSpPr/>
          <p:nvPr/>
        </p:nvSpPr>
        <p:spPr>
          <a:xfrm>
            <a:off x="994648" y="4586645"/>
            <a:ext cx="7154704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mpirun -np 8 ./mosp_algorithm --input network.txt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82241" y="5363051"/>
            <a:ext cx="75795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Reference paper: 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82241" y="5971937"/>
            <a:ext cx="7579519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Parallel Algorithm for Updating a Multi-objective Shortest Path in Large Dynamic Networks</a:t>
            </a:r>
            <a:endParaRPr lang="en-US" sz="140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41" y="6795492"/>
            <a:ext cx="7579519" cy="819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68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12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9379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Dynamic Graph Challenge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In large-scale networks, frequent updates (like edge insertions) make full re-computation of multi-objective shortest paths (MOSP) inefficient.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2470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Scalability Limitation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Traditional sequential approaches fail to meet the performance demands of real-time, high-volume data in large graphs.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112651"/>
            <a:ext cx="29572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Our Parallel Solution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69379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 handle real-time updates in massive dynamic graphs efficiently, we propose a parallel solution that combines MPI, OpenMP/OpenCL, and METIS for scalable and incremental MOSP updates.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348" y="283488"/>
            <a:ext cx="2973586" cy="76626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Paper Summary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060025"/>
            <a:ext cx="342030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SOSP (Single-Objective Shortest Path)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A shortest path problem that optimizes a single objective in a graph.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4775121" y="3060025"/>
            <a:ext cx="358259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MOSP (Multi-Objective Shortest Path)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An extension of SOSP that finds optimal paths considering multiple objectives in a graph.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97085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Paper Summary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The paper presents a parallel SOSP update algorithm, a heuristic MOSP update strategy for dynamic networks, and shared-memory parallel implementations optimized for scalable computation of SOSPs and MOSPs.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794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Contributions Of The Paper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337209"/>
            <a:ext cx="7556421" cy="12562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818442"/>
            <a:ext cx="92122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Parallel SOSP Update Algorithm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09419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Parallel SOSP Update Algorithm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029670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paper introduces an efficient parallel SOSP update algorithm using grouping techniques to reduce the total iteration count, improving scalability for large dynamic networks.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32928" y="309419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Heuristic Approach for MOSP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332928" y="4029670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heuristic algorithm is proposed to quickly update a single MOSP in large networks under time-varying dynamics, providing a practical solution for real-time applications.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872067" y="309419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Shared-Memory Parallel Implementation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872067" y="4029670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paper develops shared-memory parallel implementations that optimize SOSP and MOSP computations, leveraging multi-core architectures for scalable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5761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Tools Used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85190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Tools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35040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METIS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9462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MPI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3884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OpenMP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8306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OpenCL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Role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99521" y="34330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Partitions graph to minimize edge cuts to reduce communication.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42381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Distributes partitions and handles inter-process communication.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Parallelizes path computations within each node using multithreading.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99521" y="58483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Offers GPU acceleration for intensive Pareto-frontier updates.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7158"/>
            <a:ext cx="59499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89565"/>
            <a:ext cx="13042821" cy="30128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8093"/>
            <a:ext cx="102527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Implementation Plan And Workflow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1987034"/>
            <a:ext cx="30480" cy="5304353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4" name="Shape 2"/>
          <p:cNvSpPr/>
          <p:nvPr/>
        </p:nvSpPr>
        <p:spPr>
          <a:xfrm>
            <a:off x="6410087" y="2482096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22421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6" name="Text 4"/>
          <p:cNvSpPr/>
          <p:nvPr/>
        </p:nvSpPr>
        <p:spPr>
          <a:xfrm>
            <a:off x="7145119" y="22846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345894" y="22138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Graph Partitioning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2704267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METIS partitions the large graph into smaller subgraphs minimizing edge cuts.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3616166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0" name="Shape 8"/>
          <p:cNvSpPr/>
          <p:nvPr/>
        </p:nvSpPr>
        <p:spPr>
          <a:xfrm>
            <a:off x="7060049" y="33762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9"/>
          <p:cNvSpPr/>
          <p:nvPr/>
        </p:nvSpPr>
        <p:spPr>
          <a:xfrm>
            <a:off x="7145119" y="341876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449270" y="3347918"/>
            <a:ext cx="32615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Task distribution (MPI)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449270" y="3838337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Each partition is assigned to an MPI process for parallel execution with minimal communication.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10087" y="463677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0049" y="43968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7145119" y="44393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93790" y="4368522"/>
            <a:ext cx="538734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Intra-Node Computation (OpenMP/OpenCL)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213271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Each node updates SOSP/MOSP locally using OpenMP threads or GPU via OpenCL.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9871" y="576226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0049" y="55223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1" name="Text 19"/>
          <p:cNvSpPr/>
          <p:nvPr/>
        </p:nvSpPr>
        <p:spPr>
          <a:xfrm>
            <a:off x="7145119" y="556486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449270" y="5494020"/>
            <a:ext cx="538734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Pareto-Optimal Update &amp; Synchronization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449270" y="6338768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Update MOSP solutions and synchronize affected nodes across partitions.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941" y="524828"/>
            <a:ext cx="6444972" cy="596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Proposed Parallel Strategy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67941" y="1407319"/>
            <a:ext cx="7808119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proposed strategy combines graph partitioning, distributed computing, and multithreading. Below is the pseudo code: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67941" y="2232541"/>
            <a:ext cx="7808119" cy="5475923"/>
          </a:xfrm>
          <a:prstGeom prst="roundRect">
            <a:avLst>
              <a:gd name="adj" fmla="val 523"/>
            </a:avLst>
          </a:prstGeom>
          <a:solidFill>
            <a:srgbClr val="00184D"/>
          </a:solidFill>
          <a:ln/>
        </p:spPr>
      </p:sp>
      <p:sp>
        <p:nvSpPr>
          <p:cNvPr id="6" name="Shape 3"/>
          <p:cNvSpPr/>
          <p:nvPr/>
        </p:nvSpPr>
        <p:spPr>
          <a:xfrm>
            <a:off x="658416" y="2232541"/>
            <a:ext cx="7827169" cy="5475923"/>
          </a:xfrm>
          <a:prstGeom prst="roundRect">
            <a:avLst>
              <a:gd name="adj" fmla="val 523"/>
            </a:avLst>
          </a:prstGeom>
          <a:solidFill>
            <a:srgbClr val="00184D"/>
          </a:solidFill>
          <a:ln/>
        </p:spPr>
      </p:sp>
      <p:sp>
        <p:nvSpPr>
          <p:cNvPr id="7" name="Text 4"/>
          <p:cNvSpPr/>
          <p:nvPr/>
        </p:nvSpPr>
        <p:spPr>
          <a:xfrm>
            <a:off x="849154" y="2375654"/>
            <a:ext cx="7445693" cy="5189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 = load_graph()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Parts = METIS_Partition(G, P)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MPI_Init()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rank = MPI_Comm_rank()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LocalG = Parts[rank]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#pragma omp parallel for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node in LocalG: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update_SOSP(node)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MPI_Allgather(updates)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GPU_enabled: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launch_OpenCL(update_Pareto)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MPI_Finalize()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2025-04-20T14:32:53Z</dcterms:created>
  <dcterms:modified xsi:type="dcterms:W3CDTF">2025-04-20T14:32:53Z</dcterms:modified>
</cp:coreProperties>
</file>